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1" r:id="rId4"/>
    <p:sldId id="266" r:id="rId5"/>
    <p:sldId id="258" r:id="rId6"/>
    <p:sldId id="263" r:id="rId7"/>
    <p:sldId id="264" r:id="rId8"/>
    <p:sldId id="269" r:id="rId9"/>
    <p:sldId id="270" r:id="rId10"/>
    <p:sldId id="271" r:id="rId11"/>
    <p:sldId id="260" r:id="rId12"/>
    <p:sldId id="259" r:id="rId13"/>
    <p:sldId id="272" r:id="rId14"/>
    <p:sldId id="262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6" autoAdjust="0"/>
    <p:restoredTop sz="94665"/>
  </p:normalViewPr>
  <p:slideViewPr>
    <p:cSldViewPr>
      <p:cViewPr varScale="1">
        <p:scale>
          <a:sx n="107" d="100"/>
          <a:sy n="107" d="100"/>
        </p:scale>
        <p:origin x="42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6976720815303477"/>
          <c:y val="1.5773905695642711E-2"/>
        </c:manualLayout>
      </c:layout>
      <c:overlay val="0"/>
      <c:txPr>
        <a:bodyPr/>
        <a:lstStyle/>
        <a:p>
          <a:pPr>
            <a:defRPr sz="2800"/>
          </a:pPr>
          <a:endParaRPr lang="en-RO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BIG 5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dk1">
                      <a:tint val="50000"/>
                      <a:satMod val="300000"/>
                    </a:schemeClr>
                  </a:gs>
                  <a:gs pos="35000">
                    <a:schemeClr val="dk1">
                      <a:tint val="37000"/>
                      <a:satMod val="300000"/>
                    </a:schemeClr>
                  </a:gs>
                  <a:gs pos="100000">
                    <a:schemeClr val="dk1">
                      <a:tint val="15000"/>
                      <a:satMod val="350000"/>
                    </a:schemeClr>
                  </a:gs>
                </a:gsLst>
                <a:lin ang="16200000" scaled="1"/>
              </a:gradFill>
              <a:ln w="9525" cap="flat" cmpd="sng" algn="ctr">
                <a:solidFill>
                  <a:schemeClr val="dk1">
                    <a:shade val="95000"/>
                    <a:satMod val="105000"/>
                  </a:schemeClr>
                </a:solidFill>
                <a:prstDash val="soli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0-BDCD-A641-83B3-5243588A3475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25400" cap="flat" cmpd="sng" algn="ctr">
                <a:solidFill>
                  <a:schemeClr val="accent6">
                    <a:shade val="50000"/>
                  </a:schemeClr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BDCD-A641-83B3-5243588A3475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25400" cap="flat" cmpd="sng" algn="ctr">
                <a:solidFill>
                  <a:schemeClr val="accent2">
                    <a:shade val="50000"/>
                  </a:schemeClr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2-BDCD-A641-83B3-5243588A3475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 w="9525" cap="flat" cmpd="sng" algn="ctr">
                <a:solidFill>
                  <a:schemeClr val="accent3">
                    <a:shade val="95000"/>
                    <a:satMod val="105000"/>
                  </a:schemeClr>
                </a:solidFill>
                <a:prstDash val="solid"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BDCD-A641-83B3-5243588A3475}"/>
              </c:ext>
            </c:extLst>
          </c:dPt>
          <c:cat>
            <c:strRef>
              <c:f>Sheet1!$A$2:$A$6</c:f>
              <c:strCache>
                <c:ptCount val="5"/>
                <c:pt idx="0">
                  <c:v>AEROBIC</c:v>
                </c:pt>
                <c:pt idx="1">
                  <c:v>ACTIVEAZA</c:v>
                </c:pt>
                <c:pt idx="2">
                  <c:v>MOBILIZEAZA</c:v>
                </c:pt>
                <c:pt idx="3">
                  <c:v>INTEGREAZA</c:v>
                </c:pt>
                <c:pt idx="4">
                  <c:v>ACTIVARE NEURONALA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3.2</c:v>
                </c:pt>
                <c:pt idx="1">
                  <c:v>1.4</c:v>
                </c:pt>
                <c:pt idx="2">
                  <c:v>1.4</c:v>
                </c:pt>
                <c:pt idx="3">
                  <c:v>2</c:v>
                </c:pt>
                <c:pt idx="4">
                  <c:v>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DCD-A641-83B3-5243588A34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RO"/>
    </a:p>
  </c:txPr>
  <c:externalData r:id="rId1">
    <c:autoUpdate val="0"/>
  </c:externalData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55B03B-4366-49A5-B887-751B1345C57D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89EDE3-A60D-4391-A48B-B15FE79D665C}">
      <dgm:prSet phldrT="[Text]"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sz="1600" b="1" dirty="0" err="1"/>
            <a:t>Incet</a:t>
          </a:r>
          <a:endParaRPr lang="en-US" sz="1600" b="1" dirty="0"/>
        </a:p>
        <a:p>
          <a:r>
            <a:rPr lang="en-US" sz="1600" b="1" dirty="0"/>
            <a:t>Rapid</a:t>
          </a:r>
        </a:p>
      </dgm:t>
    </dgm:pt>
    <dgm:pt modelId="{60D06BC7-5FC7-4B8A-A7F6-DA1264928F6D}" type="parTrans" cxnId="{A7738F16-7CF9-49AF-B78F-879133EC3F84}">
      <dgm:prSet/>
      <dgm:spPr/>
      <dgm:t>
        <a:bodyPr/>
        <a:lstStyle/>
        <a:p>
          <a:endParaRPr lang="en-US"/>
        </a:p>
      </dgm:t>
    </dgm:pt>
    <dgm:pt modelId="{F372B3FB-541C-4CA8-AC93-68828B3A7D90}" type="sibTrans" cxnId="{A7738F16-7CF9-49AF-B78F-879133EC3F84}">
      <dgm:prSet/>
      <dgm:spPr/>
      <dgm:t>
        <a:bodyPr/>
        <a:lstStyle/>
        <a:p>
          <a:endParaRPr lang="en-US"/>
        </a:p>
      </dgm:t>
    </dgm:pt>
    <dgm:pt modelId="{924D96BA-A8BD-4E6E-ABDF-2387C8E688C1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sz="1600" b="1" dirty="0"/>
            <a:t>Bilateral</a:t>
          </a:r>
        </a:p>
        <a:p>
          <a:r>
            <a:rPr lang="en-US" sz="1600" b="1" dirty="0"/>
            <a:t>Unilateral</a:t>
          </a:r>
        </a:p>
      </dgm:t>
    </dgm:pt>
    <dgm:pt modelId="{CEC30719-86B0-4282-8753-38769D9D172D}" type="parTrans" cxnId="{D7CD9F4B-85C1-43D3-B778-F014069BCC02}">
      <dgm:prSet/>
      <dgm:spPr/>
      <dgm:t>
        <a:bodyPr/>
        <a:lstStyle/>
        <a:p>
          <a:endParaRPr lang="en-US"/>
        </a:p>
      </dgm:t>
    </dgm:pt>
    <dgm:pt modelId="{E1439632-568D-4D43-B105-42DF1BB9CFDE}" type="sibTrans" cxnId="{D7CD9F4B-85C1-43D3-B778-F014069BCC02}">
      <dgm:prSet/>
      <dgm:spPr/>
      <dgm:t>
        <a:bodyPr/>
        <a:lstStyle/>
        <a:p>
          <a:endParaRPr lang="en-US"/>
        </a:p>
      </dgm:t>
    </dgm:pt>
    <dgm:pt modelId="{89C92748-0F79-4CE3-B212-CC5530A52296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1" dirty="0"/>
            <a:t>Linear</a:t>
          </a:r>
        </a:p>
        <a:p>
          <a:r>
            <a:rPr lang="en-US" b="1" dirty="0"/>
            <a:t>Multidirectional</a:t>
          </a:r>
        </a:p>
      </dgm:t>
    </dgm:pt>
    <dgm:pt modelId="{2BD3B29D-279C-4ADA-95CB-9062001BD467}" type="parTrans" cxnId="{4D3156ED-DF81-4BC9-8BA0-895957672FE5}">
      <dgm:prSet/>
      <dgm:spPr/>
      <dgm:t>
        <a:bodyPr/>
        <a:lstStyle/>
        <a:p>
          <a:endParaRPr lang="en-US"/>
        </a:p>
      </dgm:t>
    </dgm:pt>
    <dgm:pt modelId="{F5EEB3BF-10C0-4D9D-BE8A-49D03EE0411B}" type="sibTrans" cxnId="{4D3156ED-DF81-4BC9-8BA0-895957672FE5}">
      <dgm:prSet/>
      <dgm:spPr/>
      <dgm:t>
        <a:bodyPr/>
        <a:lstStyle/>
        <a:p>
          <a:endParaRPr lang="en-US"/>
        </a:p>
      </dgm:t>
    </dgm:pt>
    <dgm:pt modelId="{B1518F56-FCD5-44BC-8937-6B29ABB303EE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1" dirty="0"/>
            <a:t>General</a:t>
          </a:r>
        </a:p>
        <a:p>
          <a:r>
            <a:rPr lang="en-US" b="1" dirty="0"/>
            <a:t>Specific</a:t>
          </a:r>
        </a:p>
      </dgm:t>
    </dgm:pt>
    <dgm:pt modelId="{AE805283-94DD-4EEB-B0CE-458C772F0A0D}" type="parTrans" cxnId="{35E31C9C-8D63-429E-9CE4-998309FB3ED4}">
      <dgm:prSet/>
      <dgm:spPr/>
      <dgm:t>
        <a:bodyPr/>
        <a:lstStyle/>
        <a:p>
          <a:endParaRPr lang="en-US"/>
        </a:p>
      </dgm:t>
    </dgm:pt>
    <dgm:pt modelId="{CE651DB7-7433-4838-BA90-28C67A12D8A8}" type="sibTrans" cxnId="{35E31C9C-8D63-429E-9CE4-998309FB3ED4}">
      <dgm:prSet/>
      <dgm:spPr/>
      <dgm:t>
        <a:bodyPr/>
        <a:lstStyle/>
        <a:p>
          <a:endParaRPr lang="en-US"/>
        </a:p>
      </dgm:t>
    </dgm:pt>
    <dgm:pt modelId="{A27842D4-C6BB-4506-9A3F-B5314D7DEC1B}" type="pres">
      <dgm:prSet presAssocID="{A155B03B-4366-49A5-B887-751B1345C57D}" presName="Name0" presStyleCnt="0">
        <dgm:presLayoutVars>
          <dgm:chMax val="7"/>
          <dgm:resizeHandles val="exact"/>
        </dgm:presLayoutVars>
      </dgm:prSet>
      <dgm:spPr/>
    </dgm:pt>
    <dgm:pt modelId="{9AB06C51-8C11-43D1-A388-6E9D2E8AF5AD}" type="pres">
      <dgm:prSet presAssocID="{A155B03B-4366-49A5-B887-751B1345C57D}" presName="comp1" presStyleCnt="0"/>
      <dgm:spPr/>
    </dgm:pt>
    <dgm:pt modelId="{B7F83BF4-3357-4E1A-B73F-A1D9ECBB7ADE}" type="pres">
      <dgm:prSet presAssocID="{A155B03B-4366-49A5-B887-751B1345C57D}" presName="circle1" presStyleLbl="node1" presStyleIdx="0" presStyleCnt="4" custScaleX="123036"/>
      <dgm:spPr/>
    </dgm:pt>
    <dgm:pt modelId="{97D47F4A-4D89-42DE-9ADC-8FFCE3F99FC0}" type="pres">
      <dgm:prSet presAssocID="{A155B03B-4366-49A5-B887-751B1345C57D}" presName="c1text" presStyleLbl="node1" presStyleIdx="0" presStyleCnt="4">
        <dgm:presLayoutVars>
          <dgm:bulletEnabled val="1"/>
        </dgm:presLayoutVars>
      </dgm:prSet>
      <dgm:spPr/>
    </dgm:pt>
    <dgm:pt modelId="{D589220A-D80A-490C-9253-FC683725AB19}" type="pres">
      <dgm:prSet presAssocID="{A155B03B-4366-49A5-B887-751B1345C57D}" presName="comp2" presStyleCnt="0"/>
      <dgm:spPr/>
    </dgm:pt>
    <dgm:pt modelId="{D5FDED64-83E9-4DF7-8DFE-6D0BB194BAB0}" type="pres">
      <dgm:prSet presAssocID="{A155B03B-4366-49A5-B887-751B1345C57D}" presName="circle2" presStyleLbl="node1" presStyleIdx="1" presStyleCnt="4" custScaleY="104576"/>
      <dgm:spPr/>
    </dgm:pt>
    <dgm:pt modelId="{541D2972-36A9-4C54-A731-669D84630193}" type="pres">
      <dgm:prSet presAssocID="{A155B03B-4366-49A5-B887-751B1345C57D}" presName="c2text" presStyleLbl="node1" presStyleIdx="1" presStyleCnt="4">
        <dgm:presLayoutVars>
          <dgm:bulletEnabled val="1"/>
        </dgm:presLayoutVars>
      </dgm:prSet>
      <dgm:spPr/>
    </dgm:pt>
    <dgm:pt modelId="{7420806F-D14F-481E-BD9C-68E81E2ECEBB}" type="pres">
      <dgm:prSet presAssocID="{A155B03B-4366-49A5-B887-751B1345C57D}" presName="comp3" presStyleCnt="0"/>
      <dgm:spPr/>
    </dgm:pt>
    <dgm:pt modelId="{643DC685-F077-4F3C-A8CA-FD7D2D676200}" type="pres">
      <dgm:prSet presAssocID="{A155B03B-4366-49A5-B887-751B1345C57D}" presName="circle3" presStyleLbl="node1" presStyleIdx="2" presStyleCnt="4" custScaleX="110417" custScaleY="104414"/>
      <dgm:spPr/>
    </dgm:pt>
    <dgm:pt modelId="{B9DE3F87-A20F-4383-A622-5B6428A7DFB4}" type="pres">
      <dgm:prSet presAssocID="{A155B03B-4366-49A5-B887-751B1345C57D}" presName="c3text" presStyleLbl="node1" presStyleIdx="2" presStyleCnt="4">
        <dgm:presLayoutVars>
          <dgm:bulletEnabled val="1"/>
        </dgm:presLayoutVars>
      </dgm:prSet>
      <dgm:spPr/>
    </dgm:pt>
    <dgm:pt modelId="{32D6DCEF-4F15-4F83-A4E0-2DB966D519E8}" type="pres">
      <dgm:prSet presAssocID="{A155B03B-4366-49A5-B887-751B1345C57D}" presName="comp4" presStyleCnt="0"/>
      <dgm:spPr/>
    </dgm:pt>
    <dgm:pt modelId="{5B8F174F-A63A-4FA4-910A-33C448E21CC3}" type="pres">
      <dgm:prSet presAssocID="{A155B03B-4366-49A5-B887-751B1345C57D}" presName="circle4" presStyleLbl="node1" presStyleIdx="3" presStyleCnt="4" custScaleY="108183"/>
      <dgm:spPr/>
    </dgm:pt>
    <dgm:pt modelId="{93471DB8-D58F-496E-90CD-DDEF76986F1D}" type="pres">
      <dgm:prSet presAssocID="{A155B03B-4366-49A5-B887-751B1345C57D}" presName="c4text" presStyleLbl="node1" presStyleIdx="3" presStyleCnt="4">
        <dgm:presLayoutVars>
          <dgm:bulletEnabled val="1"/>
        </dgm:presLayoutVars>
      </dgm:prSet>
      <dgm:spPr/>
    </dgm:pt>
  </dgm:ptLst>
  <dgm:cxnLst>
    <dgm:cxn modelId="{07652C03-1076-44A3-A6CA-4016766774CE}" type="presOf" srcId="{B1518F56-FCD5-44BC-8937-6B29ABB303EE}" destId="{5B8F174F-A63A-4FA4-910A-33C448E21CC3}" srcOrd="0" destOrd="0" presId="urn:microsoft.com/office/officeart/2005/8/layout/venn2"/>
    <dgm:cxn modelId="{A7738F16-7CF9-49AF-B78F-879133EC3F84}" srcId="{A155B03B-4366-49A5-B887-751B1345C57D}" destId="{6489EDE3-A60D-4391-A48B-B15FE79D665C}" srcOrd="0" destOrd="0" parTransId="{60D06BC7-5FC7-4B8A-A7F6-DA1264928F6D}" sibTransId="{F372B3FB-541C-4CA8-AC93-68828B3A7D90}"/>
    <dgm:cxn modelId="{95CDBB3A-7153-45B0-8C1D-D71DE6CB027C}" type="presOf" srcId="{B1518F56-FCD5-44BC-8937-6B29ABB303EE}" destId="{93471DB8-D58F-496E-90CD-DDEF76986F1D}" srcOrd="1" destOrd="0" presId="urn:microsoft.com/office/officeart/2005/8/layout/venn2"/>
    <dgm:cxn modelId="{C8285544-1473-4515-95B9-A8CCDF39D262}" type="presOf" srcId="{89C92748-0F79-4CE3-B212-CC5530A52296}" destId="{643DC685-F077-4F3C-A8CA-FD7D2D676200}" srcOrd="0" destOrd="0" presId="urn:microsoft.com/office/officeart/2005/8/layout/venn2"/>
    <dgm:cxn modelId="{877B9044-E7D9-4C79-8173-05F5DECAB78B}" type="presOf" srcId="{6489EDE3-A60D-4391-A48B-B15FE79D665C}" destId="{B7F83BF4-3357-4E1A-B73F-A1D9ECBB7ADE}" srcOrd="0" destOrd="0" presId="urn:microsoft.com/office/officeart/2005/8/layout/venn2"/>
    <dgm:cxn modelId="{54A94A45-D887-41C4-84DC-57BB8E5E7961}" type="presOf" srcId="{6489EDE3-A60D-4391-A48B-B15FE79D665C}" destId="{97D47F4A-4D89-42DE-9ADC-8FFCE3F99FC0}" srcOrd="1" destOrd="0" presId="urn:microsoft.com/office/officeart/2005/8/layout/venn2"/>
    <dgm:cxn modelId="{D7CD9F4B-85C1-43D3-B778-F014069BCC02}" srcId="{A155B03B-4366-49A5-B887-751B1345C57D}" destId="{924D96BA-A8BD-4E6E-ABDF-2387C8E688C1}" srcOrd="1" destOrd="0" parTransId="{CEC30719-86B0-4282-8753-38769D9D172D}" sibTransId="{E1439632-568D-4D43-B105-42DF1BB9CFDE}"/>
    <dgm:cxn modelId="{602FDA5C-96A3-4F53-B22D-E669117C732D}" type="presOf" srcId="{A155B03B-4366-49A5-B887-751B1345C57D}" destId="{A27842D4-C6BB-4506-9A3F-B5314D7DEC1B}" srcOrd="0" destOrd="0" presId="urn:microsoft.com/office/officeart/2005/8/layout/venn2"/>
    <dgm:cxn modelId="{35E31C9C-8D63-429E-9CE4-998309FB3ED4}" srcId="{A155B03B-4366-49A5-B887-751B1345C57D}" destId="{B1518F56-FCD5-44BC-8937-6B29ABB303EE}" srcOrd="3" destOrd="0" parTransId="{AE805283-94DD-4EEB-B0CE-458C772F0A0D}" sibTransId="{CE651DB7-7433-4838-BA90-28C67A12D8A8}"/>
    <dgm:cxn modelId="{D3F2DCB1-6BB5-445C-8E5A-F552A90446EE}" type="presOf" srcId="{924D96BA-A8BD-4E6E-ABDF-2387C8E688C1}" destId="{D5FDED64-83E9-4DF7-8DFE-6D0BB194BAB0}" srcOrd="0" destOrd="0" presId="urn:microsoft.com/office/officeart/2005/8/layout/venn2"/>
    <dgm:cxn modelId="{B0F2DBB7-54AC-485A-829F-7D2EB28C9D96}" type="presOf" srcId="{924D96BA-A8BD-4E6E-ABDF-2387C8E688C1}" destId="{541D2972-36A9-4C54-A731-669D84630193}" srcOrd="1" destOrd="0" presId="urn:microsoft.com/office/officeart/2005/8/layout/venn2"/>
    <dgm:cxn modelId="{4D3156ED-DF81-4BC9-8BA0-895957672FE5}" srcId="{A155B03B-4366-49A5-B887-751B1345C57D}" destId="{89C92748-0F79-4CE3-B212-CC5530A52296}" srcOrd="2" destOrd="0" parTransId="{2BD3B29D-279C-4ADA-95CB-9062001BD467}" sibTransId="{F5EEB3BF-10C0-4D9D-BE8A-49D03EE0411B}"/>
    <dgm:cxn modelId="{2934E3F7-009E-4611-9E27-E9DF4D38CBE4}" type="presOf" srcId="{89C92748-0F79-4CE3-B212-CC5530A52296}" destId="{B9DE3F87-A20F-4383-A622-5B6428A7DFB4}" srcOrd="1" destOrd="0" presId="urn:microsoft.com/office/officeart/2005/8/layout/venn2"/>
    <dgm:cxn modelId="{A4046265-BAF6-4BAC-A2D1-622310CBC1FB}" type="presParOf" srcId="{A27842D4-C6BB-4506-9A3F-B5314D7DEC1B}" destId="{9AB06C51-8C11-43D1-A388-6E9D2E8AF5AD}" srcOrd="0" destOrd="0" presId="urn:microsoft.com/office/officeart/2005/8/layout/venn2"/>
    <dgm:cxn modelId="{16958A86-18D4-4683-B6A6-3250CA76B8FA}" type="presParOf" srcId="{9AB06C51-8C11-43D1-A388-6E9D2E8AF5AD}" destId="{B7F83BF4-3357-4E1A-B73F-A1D9ECBB7ADE}" srcOrd="0" destOrd="0" presId="urn:microsoft.com/office/officeart/2005/8/layout/venn2"/>
    <dgm:cxn modelId="{837F7AFE-672C-4B05-9DA8-3F0EC52F4C5C}" type="presParOf" srcId="{9AB06C51-8C11-43D1-A388-6E9D2E8AF5AD}" destId="{97D47F4A-4D89-42DE-9ADC-8FFCE3F99FC0}" srcOrd="1" destOrd="0" presId="urn:microsoft.com/office/officeart/2005/8/layout/venn2"/>
    <dgm:cxn modelId="{39C1F41A-8E59-45B1-B2BB-B09069ECE219}" type="presParOf" srcId="{A27842D4-C6BB-4506-9A3F-B5314D7DEC1B}" destId="{D589220A-D80A-490C-9253-FC683725AB19}" srcOrd="1" destOrd="0" presId="urn:microsoft.com/office/officeart/2005/8/layout/venn2"/>
    <dgm:cxn modelId="{D2FC692A-942B-4A86-BFF8-72714D4A17C4}" type="presParOf" srcId="{D589220A-D80A-490C-9253-FC683725AB19}" destId="{D5FDED64-83E9-4DF7-8DFE-6D0BB194BAB0}" srcOrd="0" destOrd="0" presId="urn:microsoft.com/office/officeart/2005/8/layout/venn2"/>
    <dgm:cxn modelId="{15709152-66AE-473E-B279-93FBB212F6D8}" type="presParOf" srcId="{D589220A-D80A-490C-9253-FC683725AB19}" destId="{541D2972-36A9-4C54-A731-669D84630193}" srcOrd="1" destOrd="0" presId="urn:microsoft.com/office/officeart/2005/8/layout/venn2"/>
    <dgm:cxn modelId="{FDFA8831-0BEE-446D-8B0B-450120FAFBB7}" type="presParOf" srcId="{A27842D4-C6BB-4506-9A3F-B5314D7DEC1B}" destId="{7420806F-D14F-481E-BD9C-68E81E2ECEBB}" srcOrd="2" destOrd="0" presId="urn:microsoft.com/office/officeart/2005/8/layout/venn2"/>
    <dgm:cxn modelId="{C097ED26-580A-4613-A30C-BA000A0CA9EC}" type="presParOf" srcId="{7420806F-D14F-481E-BD9C-68E81E2ECEBB}" destId="{643DC685-F077-4F3C-A8CA-FD7D2D676200}" srcOrd="0" destOrd="0" presId="urn:microsoft.com/office/officeart/2005/8/layout/venn2"/>
    <dgm:cxn modelId="{47950E14-262F-4127-8E3E-0ED6B7D4BCC1}" type="presParOf" srcId="{7420806F-D14F-481E-BD9C-68E81E2ECEBB}" destId="{B9DE3F87-A20F-4383-A622-5B6428A7DFB4}" srcOrd="1" destOrd="0" presId="urn:microsoft.com/office/officeart/2005/8/layout/venn2"/>
    <dgm:cxn modelId="{6E9C83FA-75B2-4EC6-A98D-F317359CEA86}" type="presParOf" srcId="{A27842D4-C6BB-4506-9A3F-B5314D7DEC1B}" destId="{32D6DCEF-4F15-4F83-A4E0-2DB966D519E8}" srcOrd="3" destOrd="0" presId="urn:microsoft.com/office/officeart/2005/8/layout/venn2"/>
    <dgm:cxn modelId="{760E9D3B-82F6-4A39-B6C0-BA459CDB5A72}" type="presParOf" srcId="{32D6DCEF-4F15-4F83-A4E0-2DB966D519E8}" destId="{5B8F174F-A63A-4FA4-910A-33C448E21CC3}" srcOrd="0" destOrd="0" presId="urn:microsoft.com/office/officeart/2005/8/layout/venn2"/>
    <dgm:cxn modelId="{2F71D4CE-5075-4D94-94CD-AEB6A72CA623}" type="presParOf" srcId="{32D6DCEF-4F15-4F83-A4E0-2DB966D519E8}" destId="{93471DB8-D58F-496E-90CD-DDEF76986F1D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83BF4-3357-4E1A-B73F-A1D9ECBB7ADE}">
      <dsp:nvSpPr>
        <dsp:cNvPr id="0" name=""/>
        <dsp:cNvSpPr/>
      </dsp:nvSpPr>
      <dsp:spPr>
        <a:xfrm>
          <a:off x="833429" y="-48816"/>
          <a:ext cx="6562740" cy="5334000"/>
        </a:xfrm>
        <a:prstGeom prst="ellipse">
          <a:avLst/>
        </a:prstGeom>
        <a:gradFill rotWithShape="1">
          <a:gsLst>
            <a:gs pos="0">
              <a:schemeClr val="dk1">
                <a:tint val="50000"/>
                <a:satMod val="300000"/>
              </a:schemeClr>
            </a:gs>
            <a:gs pos="35000">
              <a:schemeClr val="dk1">
                <a:tint val="37000"/>
                <a:satMod val="300000"/>
              </a:schemeClr>
            </a:gs>
            <a:gs pos="100000">
              <a:schemeClr val="dk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 err="1"/>
            <a:t>Incet</a:t>
          </a:r>
          <a:endParaRPr lang="en-US" sz="1600" b="1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Rapid</a:t>
          </a:r>
        </a:p>
      </dsp:txBody>
      <dsp:txXfrm>
        <a:off x="3197328" y="217883"/>
        <a:ext cx="1834942" cy="800100"/>
      </dsp:txXfrm>
    </dsp:sp>
    <dsp:sp modelId="{D5FDED64-83E9-4DF7-8DFE-6D0BB194BAB0}">
      <dsp:nvSpPr>
        <dsp:cNvPr id="0" name=""/>
        <dsp:cNvSpPr/>
      </dsp:nvSpPr>
      <dsp:spPr>
        <a:xfrm>
          <a:off x="1981200" y="920349"/>
          <a:ext cx="4267200" cy="4462467"/>
        </a:xfrm>
        <a:prstGeom prst="ellipse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Bilateral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Unilateral</a:t>
          </a:r>
        </a:p>
      </dsp:txBody>
      <dsp:txXfrm>
        <a:off x="3369106" y="1188097"/>
        <a:ext cx="1491386" cy="803244"/>
      </dsp:txXfrm>
    </dsp:sp>
    <dsp:sp modelId="{643DC685-F077-4F3C-A8CA-FD7D2D676200}">
      <dsp:nvSpPr>
        <dsp:cNvPr id="0" name=""/>
        <dsp:cNvSpPr/>
      </dsp:nvSpPr>
      <dsp:spPr>
        <a:xfrm>
          <a:off x="2347907" y="2014150"/>
          <a:ext cx="3533785" cy="3341665"/>
        </a:xfrm>
        <a:prstGeom prst="ellipse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Linear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Multidirectional</a:t>
          </a:r>
        </a:p>
      </dsp:txBody>
      <dsp:txXfrm>
        <a:off x="3291427" y="2264775"/>
        <a:ext cx="1646744" cy="751874"/>
      </dsp:txXfrm>
    </dsp:sp>
    <dsp:sp modelId="{5B8F174F-A63A-4FA4-910A-33C448E21CC3}">
      <dsp:nvSpPr>
        <dsp:cNvPr id="0" name=""/>
        <dsp:cNvSpPr/>
      </dsp:nvSpPr>
      <dsp:spPr>
        <a:xfrm>
          <a:off x="3047999" y="3064286"/>
          <a:ext cx="2133600" cy="2308192"/>
        </a:xfrm>
        <a:prstGeom prst="ellipse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General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Specific</a:t>
          </a:r>
        </a:p>
      </dsp:txBody>
      <dsp:txXfrm>
        <a:off x="3360458" y="3641335"/>
        <a:ext cx="1508683" cy="11540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0.44144</cdr:x>
      <cdr:y>0.33125</cdr:y>
    </cdr:from>
    <cdr:to>
      <cdr:x>0.54955</cdr:x>
      <cdr:y>0.41012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733800" y="1600200"/>
          <a:ext cx="914400" cy="3810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0.40541</cdr:x>
      <cdr:y>0.31548</cdr:y>
    </cdr:from>
    <cdr:to>
      <cdr:x>0.51351</cdr:x>
      <cdr:y>0.39435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3429000" y="1524000"/>
          <a:ext cx="914400" cy="3810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en-US" sz="1400" b="1" dirty="0"/>
            <a:t>RIDICA/AEROB</a:t>
          </a:r>
        </a:p>
      </cdr:txBody>
    </cdr:sp>
  </cdr:relSizeAnchor>
  <cdr:relSizeAnchor xmlns:cdr="http://schemas.openxmlformats.org/drawingml/2006/chartDrawing">
    <cdr:from>
      <cdr:x>0.42342</cdr:x>
      <cdr:y>0.59941</cdr:y>
    </cdr:from>
    <cdr:to>
      <cdr:x>0.58559</cdr:x>
      <cdr:y>0.67828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3581400" y="2895600"/>
          <a:ext cx="1371600" cy="3810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0.41441</cdr:x>
      <cdr:y>0.58363</cdr:y>
    </cdr:from>
    <cdr:to>
      <cdr:x>0.52252</cdr:x>
      <cdr:y>0.6625</cdr:y>
    </cdr:to>
    <cdr:sp macro="" textlink="">
      <cdr:nvSpPr>
        <cdr:cNvPr id="5" name="TextBox 4"/>
        <cdr:cNvSpPr txBox="1"/>
      </cdr:nvSpPr>
      <cdr:spPr>
        <a:xfrm xmlns:a="http://schemas.openxmlformats.org/drawingml/2006/main">
          <a:off x="3505200" y="2819400"/>
          <a:ext cx="914400" cy="3810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en-US" sz="1400" b="1" dirty="0"/>
            <a:t>ACTIVEAZA</a:t>
          </a:r>
        </a:p>
      </cdr:txBody>
    </cdr:sp>
  </cdr:relSizeAnchor>
  <cdr:relSizeAnchor xmlns:cdr="http://schemas.openxmlformats.org/drawingml/2006/chartDrawing">
    <cdr:from>
      <cdr:x>0.18919</cdr:x>
      <cdr:y>0.58363</cdr:y>
    </cdr:from>
    <cdr:to>
      <cdr:x>0.34234</cdr:x>
      <cdr:y>0.6625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1600200" y="2819400"/>
          <a:ext cx="1295400" cy="3810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en-US" sz="1600" b="1" dirty="0"/>
            <a:t>MOBILIZEAZA</a:t>
          </a:r>
        </a:p>
      </cdr:txBody>
    </cdr:sp>
  </cdr:relSizeAnchor>
  <cdr:relSizeAnchor xmlns:cdr="http://schemas.openxmlformats.org/drawingml/2006/chartDrawing">
    <cdr:from>
      <cdr:x>0.0991</cdr:x>
      <cdr:y>0.4259</cdr:y>
    </cdr:from>
    <cdr:to>
      <cdr:x>0.20721</cdr:x>
      <cdr:y>0.52054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838200" y="2057400"/>
          <a:ext cx="914400" cy="4572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0.11712</cdr:x>
      <cdr:y>0.41012</cdr:y>
    </cdr:from>
    <cdr:to>
      <cdr:x>0.22523</cdr:x>
      <cdr:y>0.59941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990600" y="198120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en-US" sz="1600" b="1" dirty="0"/>
            <a:t>INTEGREAZA</a:t>
          </a:r>
        </a:p>
      </cdr:txBody>
    </cdr:sp>
  </cdr:relSizeAnchor>
  <cdr:relSizeAnchor xmlns:cdr="http://schemas.openxmlformats.org/drawingml/2006/chartDrawing">
    <cdr:from>
      <cdr:x>0.1982</cdr:x>
      <cdr:y>0.23661</cdr:y>
    </cdr:from>
    <cdr:to>
      <cdr:x>0.37838</cdr:x>
      <cdr:y>0.34703</cdr:y>
    </cdr:to>
    <cdr:sp macro="" textlink="">
      <cdr:nvSpPr>
        <cdr:cNvPr id="9" name="TextBox 8"/>
        <cdr:cNvSpPr txBox="1"/>
      </cdr:nvSpPr>
      <cdr:spPr>
        <a:xfrm xmlns:a="http://schemas.openxmlformats.org/drawingml/2006/main">
          <a:off x="1676400" y="1143000"/>
          <a:ext cx="1524000" cy="533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en-US" sz="1400" b="1" dirty="0"/>
            <a:t>ACTIVARE</a:t>
          </a:r>
        </a:p>
        <a:p xmlns:a="http://schemas.openxmlformats.org/drawingml/2006/main">
          <a:r>
            <a:rPr lang="en-US" sz="1400" b="1" dirty="0"/>
            <a:t> NEURONALA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B185B-FC93-4032-AF1D-B07C96907347}" type="datetimeFigureOut">
              <a:rPr lang="en-US" smtClean="0"/>
              <a:pPr/>
              <a:t>1/25/22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F935E-ADA2-41FB-BF5D-5B2BBFAFE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</a:bodyPr>
          <a:lstStyle/>
          <a:p>
            <a:br>
              <a:rPr lang="en-US" dirty="0"/>
            </a:br>
            <a:endParaRPr lang="en-US" dirty="0"/>
          </a:p>
        </p:txBody>
      </p:sp>
      <p:pic>
        <p:nvPicPr>
          <p:cNvPr id="5" name="Picture 4" descr="WARM UP KID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1066800"/>
            <a:ext cx="4495800" cy="2362200"/>
          </a:xfrm>
          <a:prstGeom prst="rect">
            <a:avLst/>
          </a:prstGeom>
        </p:spPr>
      </p:pic>
      <p:pic>
        <p:nvPicPr>
          <p:cNvPr id="7" name="Content Placeholder 6" descr="lion stretchin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28600" y="1066800"/>
            <a:ext cx="4114800" cy="2362200"/>
          </a:xfrm>
        </p:spPr>
      </p:pic>
      <p:pic>
        <p:nvPicPr>
          <p:cNvPr id="8" name="Picture 7" descr="ArsenalTrainin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" y="4114800"/>
            <a:ext cx="4038600" cy="2590800"/>
          </a:xfrm>
          <a:prstGeom prst="rect">
            <a:avLst/>
          </a:prstGeom>
        </p:spPr>
      </p:pic>
      <p:pic>
        <p:nvPicPr>
          <p:cNvPr id="9" name="Picture 8" descr="JOG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67200" y="4114800"/>
            <a:ext cx="4648200" cy="25908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28600" y="3429000"/>
            <a:ext cx="8610600" cy="7078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PLANIFICAREA INCALZIRII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48400" y="5410200"/>
            <a:ext cx="2743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/>
          </a:p>
          <a:p>
            <a:r>
              <a:rPr lang="en-US" sz="2400" b="1" dirty="0" err="1"/>
              <a:t>Preparator</a:t>
            </a:r>
            <a:r>
              <a:rPr lang="en-US" sz="2400" b="1" dirty="0"/>
              <a:t> </a:t>
            </a:r>
            <a:r>
              <a:rPr lang="en-US" sz="2400" b="1" dirty="0" err="1"/>
              <a:t>fizic</a:t>
            </a:r>
            <a:endParaRPr lang="en-US" sz="2400" b="1" dirty="0"/>
          </a:p>
          <a:p>
            <a:r>
              <a:rPr lang="en-US" sz="2400" b="1" dirty="0"/>
              <a:t>CIUNTU STEFAN</a:t>
            </a:r>
          </a:p>
          <a:p>
            <a:endParaRPr lang="en-US" sz="2400" b="1" dirty="0"/>
          </a:p>
        </p:txBody>
      </p:sp>
      <p:pic>
        <p:nvPicPr>
          <p:cNvPr id="12" name="Picture 11" descr="lup-(scurt)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915400" cy="1143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dirty="0"/>
              <a:t>SCOP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00201"/>
            <a:ext cx="8534400" cy="4114799"/>
          </a:xfrm>
        </p:spPr>
        <p:txBody>
          <a:bodyPr/>
          <a:lstStyle/>
          <a:p>
            <a:pPr algn="ctr">
              <a:buNone/>
            </a:pPr>
            <a:r>
              <a:rPr lang="ro-RO" b="1" dirty="0"/>
              <a:t>PENTRU OPTIMIZAREA PERFORMANȚEI </a:t>
            </a:r>
            <a:r>
              <a:rPr lang="en-US" b="1" dirty="0"/>
              <a:t>SI </a:t>
            </a:r>
            <a:r>
              <a:rPr lang="ro-RO" b="1" dirty="0"/>
              <a:t>SCĂDER</a:t>
            </a:r>
            <a:r>
              <a:rPr lang="en-US" b="1" dirty="0"/>
              <a:t>EA</a:t>
            </a:r>
            <a:r>
              <a:rPr lang="ro-RO" b="1" dirty="0"/>
              <a:t> RISCULUI DE </a:t>
            </a:r>
            <a:r>
              <a:rPr lang="en-US" b="1" dirty="0"/>
              <a:t>ACCIDENTARE </a:t>
            </a:r>
            <a:r>
              <a:rPr lang="ro-RO" b="1" dirty="0"/>
              <a:t> ÎN TIMPUL </a:t>
            </a:r>
            <a:r>
              <a:rPr lang="en-US" b="1" dirty="0"/>
              <a:t> ANTRENAMENTULUI </a:t>
            </a:r>
            <a:r>
              <a:rPr lang="ro-RO" b="1" dirty="0"/>
              <a:t> ȘI</a:t>
            </a:r>
            <a:r>
              <a:rPr lang="en-US" b="1" dirty="0"/>
              <a:t> COMPETITIEI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3400" y="4343400"/>
            <a:ext cx="533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000" b="1" dirty="0"/>
              <a:t>O </a:t>
            </a:r>
            <a:r>
              <a:rPr lang="en-US" sz="2000" b="1" dirty="0" err="1"/>
              <a:t>abordare</a:t>
            </a:r>
            <a:r>
              <a:rPr lang="en-US" sz="2000" b="1" dirty="0"/>
              <a:t> </a:t>
            </a:r>
            <a:r>
              <a:rPr lang="en-US" sz="2000" b="1" dirty="0" err="1"/>
              <a:t>integrata</a:t>
            </a:r>
            <a:r>
              <a:rPr lang="en-US" sz="2000" b="1" dirty="0"/>
              <a:t> </a:t>
            </a:r>
            <a:r>
              <a:rPr lang="en-US" sz="2000" b="1" dirty="0" err="1"/>
              <a:t>pentru</a:t>
            </a:r>
            <a:r>
              <a:rPr lang="en-US" sz="2000" b="1" dirty="0"/>
              <a:t> a </a:t>
            </a:r>
            <a:r>
              <a:rPr lang="en-US" sz="2000" b="1" dirty="0" err="1"/>
              <a:t>pregati</a:t>
            </a:r>
            <a:r>
              <a:rPr lang="en-US" sz="2000" b="1" dirty="0"/>
              <a:t> </a:t>
            </a:r>
            <a:r>
              <a:rPr lang="en-US" sz="2000" b="1" dirty="0" err="1"/>
              <a:t>sportivul</a:t>
            </a:r>
            <a:r>
              <a:rPr lang="en-US" sz="2000" b="1" dirty="0"/>
              <a:t> </a:t>
            </a:r>
            <a:r>
              <a:rPr lang="en-US" sz="2000" b="1" dirty="0" err="1"/>
              <a:t>fizic</a:t>
            </a:r>
            <a:r>
              <a:rPr lang="en-US" sz="2000" b="1" dirty="0"/>
              <a:t> </a:t>
            </a:r>
            <a:r>
              <a:rPr lang="en-US" sz="2000" b="1" dirty="0" err="1"/>
              <a:t>si</a:t>
            </a:r>
            <a:r>
              <a:rPr lang="en-US" sz="2000" b="1" dirty="0"/>
              <a:t> mental </a:t>
            </a:r>
            <a:r>
              <a:rPr lang="en-US" sz="2000" b="1" dirty="0" err="1"/>
              <a:t>pentru</a:t>
            </a:r>
            <a:r>
              <a:rPr lang="en-US" sz="2000" b="1" dirty="0"/>
              <a:t> </a:t>
            </a:r>
            <a:r>
              <a:rPr lang="en-US" sz="2000" b="1" dirty="0" err="1"/>
              <a:t>cerintele</a:t>
            </a:r>
            <a:r>
              <a:rPr lang="en-US" sz="2000" b="1" dirty="0"/>
              <a:t> </a:t>
            </a:r>
            <a:r>
              <a:rPr lang="en-US" sz="2000" b="1" dirty="0" err="1"/>
              <a:t>antrenamentului</a:t>
            </a:r>
            <a:r>
              <a:rPr lang="en-US" sz="2000" b="1" dirty="0"/>
              <a:t> </a:t>
            </a:r>
            <a:r>
              <a:rPr lang="en-US" sz="2000" b="1" dirty="0" err="1"/>
              <a:t>si</a:t>
            </a:r>
            <a:r>
              <a:rPr lang="en-US" sz="2000" b="1" dirty="0"/>
              <a:t> </a:t>
            </a:r>
            <a:r>
              <a:rPr lang="en-US" sz="2000" b="1" dirty="0" err="1"/>
              <a:t>competitie</a:t>
            </a:r>
            <a:r>
              <a:rPr lang="en-US" sz="2000" b="1" dirty="0"/>
              <a:t> </a:t>
            </a:r>
            <a:r>
              <a:rPr lang="en-US" sz="2000" b="1" dirty="0" err="1"/>
              <a:t>printr</a:t>
            </a:r>
            <a:r>
              <a:rPr lang="en-US" sz="2000" b="1" dirty="0"/>
              <a:t>-o </a:t>
            </a:r>
            <a:r>
              <a:rPr lang="en-US" sz="2000" b="1" dirty="0" err="1"/>
              <a:t>perioada</a:t>
            </a:r>
            <a:r>
              <a:rPr lang="en-US" sz="2000" b="1" dirty="0"/>
              <a:t> de </a:t>
            </a:r>
            <a:r>
              <a:rPr lang="en-US" sz="2000" b="1" dirty="0" err="1"/>
              <a:t>pregatire</a:t>
            </a:r>
            <a:r>
              <a:rPr lang="en-US" sz="2000" b="1" dirty="0"/>
              <a:t> </a:t>
            </a:r>
            <a:r>
              <a:rPr lang="en-US" sz="2000" b="1" dirty="0" err="1"/>
              <a:t>progresiva</a:t>
            </a:r>
            <a:r>
              <a:rPr lang="en-US" sz="2000" b="1" dirty="0"/>
              <a:t> </a:t>
            </a:r>
            <a:r>
              <a:rPr lang="en-US" sz="2000" b="1" dirty="0" err="1"/>
              <a:t>si</a:t>
            </a:r>
            <a:r>
              <a:rPr lang="en-US" sz="2000" b="1" dirty="0"/>
              <a:t> </a:t>
            </a:r>
            <a:r>
              <a:rPr lang="en-US" sz="2000" b="1" dirty="0" err="1"/>
              <a:t>specifica</a:t>
            </a:r>
            <a:r>
              <a:rPr lang="en-US" sz="2000" b="1"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/>
              <a:t>INCALZIREA TRADITIONALA</a:t>
            </a:r>
          </a:p>
        </p:txBody>
      </p:sp>
      <p:pic>
        <p:nvPicPr>
          <p:cNvPr id="4" name="Content Placeholder 3" descr="STATIC STRETCHING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1600" y="1828800"/>
            <a:ext cx="1751371" cy="1085850"/>
          </a:xfrm>
        </p:spPr>
      </p:pic>
      <p:pic>
        <p:nvPicPr>
          <p:cNvPr id="5" name="Picture 4" descr="HO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3352800"/>
            <a:ext cx="2355106" cy="1233487"/>
          </a:xfrm>
          <a:prstGeom prst="rect">
            <a:avLst/>
          </a:prstGeom>
        </p:spPr>
      </p:pic>
      <p:pic>
        <p:nvPicPr>
          <p:cNvPr id="6" name="Picture 5" descr="JUMP 3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6400" y="4800600"/>
            <a:ext cx="2360332" cy="18034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733800" y="1219200"/>
            <a:ext cx="3124200" cy="914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/>
              <a:t>Creste</a:t>
            </a:r>
            <a:r>
              <a:rPr lang="en-US" dirty="0"/>
              <a:t> </a:t>
            </a:r>
            <a:r>
              <a:rPr lang="en-US" dirty="0" err="1"/>
              <a:t>flexibilitatea</a:t>
            </a:r>
            <a:r>
              <a:rPr lang="en-US" dirty="0"/>
              <a:t> </a:t>
            </a:r>
            <a:r>
              <a:rPr lang="en-US" dirty="0" err="1"/>
              <a:t>si</a:t>
            </a:r>
            <a:r>
              <a:rPr lang="en-US" dirty="0"/>
              <a:t> </a:t>
            </a:r>
            <a:r>
              <a:rPr lang="en-US" dirty="0" err="1"/>
              <a:t>scade</a:t>
            </a:r>
            <a:r>
              <a:rPr lang="en-US" dirty="0"/>
              <a:t> </a:t>
            </a:r>
            <a:r>
              <a:rPr lang="en-US" dirty="0" err="1"/>
              <a:t>rigiditatea</a:t>
            </a:r>
            <a:r>
              <a:rPr lang="en-US" dirty="0"/>
              <a:t> </a:t>
            </a:r>
            <a:r>
              <a:rPr lang="en-US" dirty="0" err="1"/>
              <a:t>musculara</a:t>
            </a:r>
            <a:r>
              <a:rPr lang="en-US" b="1" dirty="0"/>
              <a:t>(stretching)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2743200" y="1752600"/>
            <a:ext cx="838200" cy="381000"/>
          </a:xfrm>
          <a:prstGeom prst="straightConnector1">
            <a:avLst/>
          </a:prstGeom>
          <a:ln>
            <a:headEnd w="med" len="lg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5029200" y="5638800"/>
            <a:ext cx="3048000" cy="9906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/>
              <a:t>Creste</a:t>
            </a:r>
            <a:r>
              <a:rPr lang="en-US" dirty="0"/>
              <a:t> </a:t>
            </a:r>
            <a:r>
              <a:rPr lang="en-US" dirty="0" err="1"/>
              <a:t>temperatura</a:t>
            </a:r>
            <a:r>
              <a:rPr lang="en-US" dirty="0"/>
              <a:t> </a:t>
            </a:r>
            <a:r>
              <a:rPr lang="en-US" dirty="0" err="1"/>
              <a:t>corpului</a:t>
            </a:r>
            <a:r>
              <a:rPr lang="en-US" dirty="0"/>
              <a:t> </a:t>
            </a:r>
            <a:r>
              <a:rPr lang="en-US" dirty="0" err="1"/>
              <a:t>si</a:t>
            </a:r>
            <a:r>
              <a:rPr lang="en-US" dirty="0"/>
              <a:t> a </a:t>
            </a:r>
            <a:r>
              <a:rPr lang="en-US" dirty="0" err="1"/>
              <a:t>muschilor</a:t>
            </a:r>
            <a:r>
              <a:rPr lang="en-US" b="1" dirty="0"/>
              <a:t>(</a:t>
            </a:r>
            <a:r>
              <a:rPr lang="en-US" b="1" dirty="0" err="1"/>
              <a:t>activitate</a:t>
            </a:r>
            <a:r>
              <a:rPr lang="en-US" b="1" dirty="0"/>
              <a:t> </a:t>
            </a:r>
            <a:r>
              <a:rPr lang="en-US" b="1" dirty="0" err="1"/>
              <a:t>aeroba</a:t>
            </a:r>
            <a:r>
              <a:rPr lang="en-US" b="1" dirty="0"/>
              <a:t>)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rot="16200000" flipH="1">
            <a:off x="5791200" y="4800600"/>
            <a:ext cx="685800" cy="6858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10800000">
            <a:off x="1600200" y="4495800"/>
            <a:ext cx="762000" cy="6858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685800" y="3200400"/>
            <a:ext cx="2819400" cy="10668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/>
              <a:t>Creste</a:t>
            </a:r>
            <a:r>
              <a:rPr lang="en-US" dirty="0"/>
              <a:t> </a:t>
            </a:r>
            <a:r>
              <a:rPr lang="en-US" dirty="0" err="1"/>
              <a:t>puterea</a:t>
            </a:r>
            <a:r>
              <a:rPr lang="en-US" dirty="0"/>
              <a:t> </a:t>
            </a:r>
            <a:r>
              <a:rPr lang="en-US" dirty="0" err="1"/>
              <a:t>musculara</a:t>
            </a:r>
            <a:r>
              <a:rPr lang="en-US" dirty="0"/>
              <a:t> post-</a:t>
            </a:r>
            <a:r>
              <a:rPr lang="en-US" dirty="0" err="1"/>
              <a:t>activare</a:t>
            </a:r>
            <a:r>
              <a:rPr lang="en-US" b="1" dirty="0"/>
              <a:t>(neural muscular activation</a:t>
            </a:r>
            <a:r>
              <a:rPr lang="en-US" dirty="0"/>
              <a:t>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dirty="0"/>
              <a:t>CELE 5 COMPONENTE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81000" y="1447800"/>
          <a:ext cx="8458200" cy="48307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COMPONENTELE INCALZIRII</a:t>
            </a:r>
          </a:p>
        </p:txBody>
      </p:sp>
      <p:pic>
        <p:nvPicPr>
          <p:cNvPr id="4" name="Content Placeholder 3" descr="AEROBIC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52800" y="1905000"/>
            <a:ext cx="2528316" cy="1524000"/>
          </a:xfrm>
        </p:spPr>
      </p:pic>
      <p:pic>
        <p:nvPicPr>
          <p:cNvPr id="5" name="Picture 4" descr="HIP ACTIVATION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3400" y="1066800"/>
            <a:ext cx="1981200" cy="1219200"/>
          </a:xfrm>
          <a:prstGeom prst="rect">
            <a:avLst/>
          </a:prstGeom>
        </p:spPr>
      </p:pic>
      <p:pic>
        <p:nvPicPr>
          <p:cNvPr id="6" name="Picture 5" descr="RDL BODY WEIGH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4343401"/>
            <a:ext cx="1676400" cy="1219200"/>
          </a:xfrm>
          <a:prstGeom prst="rect">
            <a:avLst/>
          </a:prstGeom>
        </p:spPr>
      </p:pic>
      <p:pic>
        <p:nvPicPr>
          <p:cNvPr id="7" name="Picture 6" descr="LATERAL LUNG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86000" y="4343400"/>
            <a:ext cx="1447800" cy="1295400"/>
          </a:xfrm>
          <a:prstGeom prst="rect">
            <a:avLst/>
          </a:prstGeom>
        </p:spPr>
      </p:pic>
      <p:pic>
        <p:nvPicPr>
          <p:cNvPr id="8" name="Picture 7" descr="HIGH KNE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3200" y="990600"/>
            <a:ext cx="2066925" cy="1447800"/>
          </a:xfrm>
          <a:prstGeom prst="rect">
            <a:avLst/>
          </a:prstGeom>
        </p:spPr>
      </p:pic>
      <p:pic>
        <p:nvPicPr>
          <p:cNvPr id="9" name="Picture 8" descr="maxresdefaul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53200" y="4191000"/>
            <a:ext cx="2286000" cy="128587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81000" y="2362200"/>
            <a:ext cx="22098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Activeaza</a:t>
            </a:r>
            <a:endParaRPr lang="en-US" b="1" dirty="0"/>
          </a:p>
          <a:p>
            <a:pPr algn="ctr"/>
            <a:r>
              <a:rPr lang="en-US" sz="1200" dirty="0"/>
              <a:t>hip activation</a:t>
            </a:r>
            <a:endParaRPr lang="en-US" sz="1200" b="1" dirty="0"/>
          </a:p>
        </p:txBody>
      </p:sp>
      <p:sp>
        <p:nvSpPr>
          <p:cNvPr id="11" name="Rectangle 10"/>
          <p:cNvSpPr/>
          <p:nvPr/>
        </p:nvSpPr>
        <p:spPr>
          <a:xfrm>
            <a:off x="1219200" y="5867400"/>
            <a:ext cx="32004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Mobilizeaza</a:t>
            </a:r>
            <a:endParaRPr lang="en-US" dirty="0"/>
          </a:p>
          <a:p>
            <a:pPr algn="ctr"/>
            <a:r>
              <a:rPr lang="en-US" sz="1400" dirty="0"/>
              <a:t>stretching </a:t>
            </a:r>
            <a:r>
              <a:rPr lang="en-US" sz="1400" dirty="0" err="1"/>
              <a:t>dinamic</a:t>
            </a:r>
            <a:endParaRPr lang="en-US" sz="1400" dirty="0"/>
          </a:p>
        </p:txBody>
      </p:sp>
      <p:sp>
        <p:nvSpPr>
          <p:cNvPr id="12" name="Rectangle 11"/>
          <p:cNvSpPr/>
          <p:nvPr/>
        </p:nvSpPr>
        <p:spPr>
          <a:xfrm>
            <a:off x="6629400" y="2438400"/>
            <a:ext cx="19812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Integreaza</a:t>
            </a:r>
            <a:endParaRPr lang="en-US" b="1" dirty="0"/>
          </a:p>
          <a:p>
            <a:pPr algn="ctr"/>
            <a:r>
              <a:rPr lang="en-US" sz="1200" dirty="0"/>
              <a:t>Movement integration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962400" y="3505200"/>
            <a:ext cx="1524000" cy="6096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Ridica</a:t>
            </a:r>
            <a:endParaRPr lang="en-US" b="1" dirty="0"/>
          </a:p>
          <a:p>
            <a:pPr algn="ctr"/>
            <a:r>
              <a:rPr lang="en-US" sz="1400" dirty="0" err="1"/>
              <a:t>aerob</a:t>
            </a:r>
            <a:endParaRPr lang="en-US" b="1" dirty="0"/>
          </a:p>
        </p:txBody>
      </p:sp>
      <p:sp>
        <p:nvSpPr>
          <p:cNvPr id="14" name="Rectangle 13"/>
          <p:cNvSpPr/>
          <p:nvPr/>
        </p:nvSpPr>
        <p:spPr>
          <a:xfrm>
            <a:off x="6553200" y="5791200"/>
            <a:ext cx="2209800" cy="6096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Activarea</a:t>
            </a:r>
            <a:r>
              <a:rPr lang="en-US" b="1" dirty="0"/>
              <a:t> </a:t>
            </a:r>
            <a:r>
              <a:rPr lang="en-US" b="1" dirty="0" err="1"/>
              <a:t>neuronala</a:t>
            </a:r>
            <a:endParaRPr lang="en-US" b="1" dirty="0"/>
          </a:p>
          <a:p>
            <a:pPr algn="ctr"/>
            <a:r>
              <a:rPr lang="en-US" sz="1400" dirty="0"/>
              <a:t>neural activation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90722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480" y="640081"/>
            <a:ext cx="2532887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ACTIVEAZA</a:t>
            </a:r>
          </a:p>
        </p:txBody>
      </p:sp>
      <p:pic>
        <p:nvPicPr>
          <p:cNvPr id="6" name="Activează.mp4" descr="Activează.mp4">
            <a:hlinkClick r:id="" action="ppaction://media"/>
            <a:extLst>
              <a:ext uri="{FF2B5EF4-FFF2-40B4-BE49-F238E27FC236}">
                <a16:creationId xmlns:a16="http://schemas.microsoft.com/office/drawing/2014/main" id="{505126DD-AA90-C34E-AE5C-6AEA13E4082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46359" y="640080"/>
            <a:ext cx="3067811" cy="55778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90722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480" y="640081"/>
            <a:ext cx="2532887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DINAMIC STRETCHING</a:t>
            </a:r>
          </a:p>
        </p:txBody>
      </p:sp>
      <p:pic>
        <p:nvPicPr>
          <p:cNvPr id="6" name="Dinamic stretching.mp4" descr="Dinamic stretching.mp4">
            <a:hlinkClick r:id="" action="ppaction://media"/>
            <a:extLst>
              <a:ext uri="{FF2B5EF4-FFF2-40B4-BE49-F238E27FC236}">
                <a16:creationId xmlns:a16="http://schemas.microsoft.com/office/drawing/2014/main" id="{3F8EC9E1-A364-C642-8313-284E659AAA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46359" y="640080"/>
            <a:ext cx="3067811" cy="55778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90722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480" y="640081"/>
            <a:ext cx="2532887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INTEGREAZA</a:t>
            </a:r>
          </a:p>
        </p:txBody>
      </p:sp>
      <p:pic>
        <p:nvPicPr>
          <p:cNvPr id="6" name="Integrează.mp4" descr="Integrează.mp4">
            <a:hlinkClick r:id="" action="ppaction://media"/>
            <a:extLst>
              <a:ext uri="{FF2B5EF4-FFF2-40B4-BE49-F238E27FC236}">
                <a16:creationId xmlns:a16="http://schemas.microsoft.com/office/drawing/2014/main" id="{25BBF1AD-0B4D-614F-9BC1-6CA26DE3E2D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46359" y="640080"/>
            <a:ext cx="3067811" cy="55778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90722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480" y="640081"/>
            <a:ext cx="2532887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ACTIVARE NEURONALA</a:t>
            </a:r>
          </a:p>
        </p:txBody>
      </p:sp>
      <p:pic>
        <p:nvPicPr>
          <p:cNvPr id="6" name="Activare neuronală.mp4" descr="Activare neuronală.mp4">
            <a:hlinkClick r:id="" action="ppaction://media"/>
            <a:extLst>
              <a:ext uri="{FF2B5EF4-FFF2-40B4-BE49-F238E27FC236}">
                <a16:creationId xmlns:a16="http://schemas.microsoft.com/office/drawing/2014/main" id="{72D33AE7-640B-1540-A26E-70FAE0EBE0D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46359" y="640080"/>
            <a:ext cx="3067811" cy="55778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REACTIE</a:t>
            </a:r>
          </a:p>
        </p:txBody>
      </p:sp>
      <p:pic>
        <p:nvPicPr>
          <p:cNvPr id="6" name="REACTIE.mp4" descr="REACTIE.mp4">
            <a:hlinkClick r:id="" action="ppaction://media"/>
            <a:extLst>
              <a:ext uri="{FF2B5EF4-FFF2-40B4-BE49-F238E27FC236}">
                <a16:creationId xmlns:a16="http://schemas.microsoft.com/office/drawing/2014/main" id="{52FB9F0D-4479-2647-9C60-E43D6668A37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6043" y="1675227"/>
            <a:ext cx="7811913" cy="43941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stretch>
            <a:fillRect t="65000" b="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r>
              <a:rPr lang="en-US" dirty="0"/>
              <a:t>EXERCITII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990600"/>
            <a:ext cx="1905000" cy="9144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normAutofit fontScale="85000" lnSpcReduction="10000"/>
          </a:bodyPr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Activeaza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(hip activation</a:t>
            </a:r>
            <a:r>
              <a:rPr lang="en-US" sz="12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5" name="Rectangle 4"/>
          <p:cNvSpPr/>
          <p:nvPr/>
        </p:nvSpPr>
        <p:spPr>
          <a:xfrm>
            <a:off x="2590800" y="990600"/>
            <a:ext cx="1981200" cy="9144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Mobilizeaza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dirty="0">
                <a:solidFill>
                  <a:schemeClr val="tx1"/>
                </a:solidFill>
              </a:rPr>
              <a:t>(</a:t>
            </a:r>
            <a:r>
              <a:rPr lang="en-US" sz="1200" dirty="0" err="1">
                <a:solidFill>
                  <a:schemeClr val="tx1"/>
                </a:solidFill>
              </a:rPr>
              <a:t>dinamic</a:t>
            </a:r>
            <a:r>
              <a:rPr lang="en-US" sz="1200" dirty="0">
                <a:solidFill>
                  <a:schemeClr val="tx1"/>
                </a:solidFill>
              </a:rPr>
              <a:t> stretching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6" name="Rectangle 5"/>
          <p:cNvSpPr/>
          <p:nvPr/>
        </p:nvSpPr>
        <p:spPr>
          <a:xfrm>
            <a:off x="5105400" y="990600"/>
            <a:ext cx="1828800" cy="9144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Integreaza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(movement integration</a:t>
            </a:r>
            <a:r>
              <a:rPr lang="en-US" sz="1200" b="1" dirty="0"/>
              <a:t>)</a:t>
            </a:r>
          </a:p>
        </p:txBody>
      </p:sp>
      <p:sp>
        <p:nvSpPr>
          <p:cNvPr id="7" name="Rectangle 6"/>
          <p:cNvSpPr/>
          <p:nvPr/>
        </p:nvSpPr>
        <p:spPr>
          <a:xfrm>
            <a:off x="7239000" y="990600"/>
            <a:ext cx="1676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Activare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neuronala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(neural activation</a:t>
            </a:r>
            <a:r>
              <a:rPr lang="en-US" b="1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381000" y="2286000"/>
            <a:ext cx="1905000" cy="2286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Mers</a:t>
            </a:r>
            <a:r>
              <a:rPr lang="en-US" sz="1400" b="1" dirty="0">
                <a:solidFill>
                  <a:schemeClr val="tx1"/>
                </a:solidFill>
              </a:rPr>
              <a:t> lateral </a:t>
            </a:r>
          </a:p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Mers</a:t>
            </a:r>
            <a:r>
              <a:rPr lang="en-US" sz="1400" b="1" dirty="0">
                <a:solidFill>
                  <a:schemeClr val="tx1"/>
                </a:solidFill>
              </a:rPr>
              <a:t>  linear</a:t>
            </a:r>
          </a:p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Mers</a:t>
            </a:r>
            <a:r>
              <a:rPr lang="en-US" sz="1400" b="1" dirty="0">
                <a:solidFill>
                  <a:schemeClr val="tx1"/>
                </a:solidFill>
              </a:rPr>
              <a:t> lateral(</a:t>
            </a:r>
            <a:r>
              <a:rPr lang="en-US" sz="1400" b="1" dirty="0" err="1">
                <a:solidFill>
                  <a:schemeClr val="tx1"/>
                </a:solidFill>
              </a:rPr>
              <a:t>picioarele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drepte</a:t>
            </a:r>
            <a:r>
              <a:rPr lang="en-US" b="1" dirty="0">
                <a:solidFill>
                  <a:schemeClr val="tx1"/>
                </a:solidFill>
              </a:rPr>
              <a:t>)</a:t>
            </a: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Un </a:t>
            </a:r>
            <a:r>
              <a:rPr lang="en-US" sz="1400" b="1" dirty="0" err="1">
                <a:solidFill>
                  <a:schemeClr val="tx1"/>
                </a:solidFill>
              </a:rPr>
              <a:t>picior</a:t>
            </a:r>
            <a:r>
              <a:rPr lang="en-US" sz="1400" b="1" dirty="0">
                <a:solidFill>
                  <a:schemeClr val="tx1"/>
                </a:solidFill>
              </a:rPr>
              <a:t> in </a:t>
            </a:r>
            <a:r>
              <a:rPr lang="en-US" sz="1400" b="1" dirty="0" err="1">
                <a:solidFill>
                  <a:schemeClr val="tx1"/>
                </a:solidFill>
              </a:rPr>
              <a:t>fata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unul</a:t>
            </a:r>
            <a:r>
              <a:rPr lang="en-US" sz="1400" b="1" dirty="0">
                <a:solidFill>
                  <a:schemeClr val="tx1"/>
                </a:solidFill>
              </a:rPr>
              <a:t> in spate</a:t>
            </a: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Mini </a:t>
            </a:r>
            <a:r>
              <a:rPr lang="en-US" sz="1400" b="1" dirty="0" err="1">
                <a:solidFill>
                  <a:schemeClr val="tx1"/>
                </a:solidFill>
              </a:rPr>
              <a:t>banda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accesoriu</a:t>
            </a:r>
            <a:endParaRPr lang="en-US" sz="1400" b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743200" y="2286000"/>
            <a:ext cx="1752600" cy="22860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-</a:t>
            </a:r>
            <a:r>
              <a:rPr lang="en-US" sz="1400" b="1" dirty="0" err="1">
                <a:solidFill>
                  <a:schemeClr val="tx1"/>
                </a:solidFill>
              </a:rPr>
              <a:t>Fandare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catre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inapoi</a:t>
            </a:r>
            <a:endParaRPr lang="en-US" sz="1400" b="1" dirty="0">
              <a:solidFill>
                <a:schemeClr val="tx1"/>
              </a:solidFill>
            </a:endParaRP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-</a:t>
            </a:r>
            <a:r>
              <a:rPr lang="en-US" sz="1400" b="1" dirty="0" err="1">
                <a:solidFill>
                  <a:schemeClr val="tx1"/>
                </a:solidFill>
              </a:rPr>
              <a:t>Fandare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laterala</a:t>
            </a:r>
            <a:endParaRPr lang="en-US" sz="1400" b="1" dirty="0">
              <a:solidFill>
                <a:schemeClr val="tx1"/>
              </a:solidFill>
            </a:endParaRP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-RDL-</a:t>
            </a:r>
            <a:r>
              <a:rPr lang="en-US" sz="1400" b="1" dirty="0" err="1">
                <a:solidFill>
                  <a:schemeClr val="tx1"/>
                </a:solidFill>
              </a:rPr>
              <a:t>pe</a:t>
            </a:r>
            <a:r>
              <a:rPr lang="en-US" sz="1400" b="1" dirty="0">
                <a:solidFill>
                  <a:schemeClr val="tx1"/>
                </a:solidFill>
              </a:rPr>
              <a:t> un </a:t>
            </a:r>
            <a:r>
              <a:rPr lang="en-US" sz="1400" b="1" dirty="0" err="1">
                <a:solidFill>
                  <a:schemeClr val="tx1"/>
                </a:solidFill>
              </a:rPr>
              <a:t>picior</a:t>
            </a:r>
            <a:endParaRPr lang="en-US" sz="1400" b="1" dirty="0">
              <a:solidFill>
                <a:schemeClr val="tx1"/>
              </a:solidFill>
            </a:endParaRP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-</a:t>
            </a:r>
            <a:r>
              <a:rPr lang="en-US" sz="1400" b="1" dirty="0" err="1">
                <a:solidFill>
                  <a:schemeClr val="tx1"/>
                </a:solidFill>
              </a:rPr>
              <a:t>Fandare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inapoi</a:t>
            </a:r>
            <a:r>
              <a:rPr lang="en-US" sz="1400" b="1" dirty="0">
                <a:solidFill>
                  <a:schemeClr val="tx1"/>
                </a:solidFill>
              </a:rPr>
              <a:t> –</a:t>
            </a:r>
            <a:r>
              <a:rPr lang="en-US" sz="1400" b="1" dirty="0" err="1">
                <a:solidFill>
                  <a:schemeClr val="tx1"/>
                </a:solidFill>
              </a:rPr>
              <a:t>cotul</a:t>
            </a:r>
            <a:r>
              <a:rPr lang="en-US" sz="1400" b="1" dirty="0">
                <a:solidFill>
                  <a:schemeClr val="tx1"/>
                </a:solidFill>
              </a:rPr>
              <a:t> in interior</a:t>
            </a: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-”Knee hug”</a:t>
            </a:r>
          </a:p>
          <a:p>
            <a:pPr algn="ctr"/>
            <a:endParaRPr lang="en-US" sz="1400" dirty="0"/>
          </a:p>
        </p:txBody>
      </p:sp>
      <p:sp>
        <p:nvSpPr>
          <p:cNvPr id="10" name="Rectangle 9"/>
          <p:cNvSpPr/>
          <p:nvPr/>
        </p:nvSpPr>
        <p:spPr>
          <a:xfrm>
            <a:off x="5105400" y="2286000"/>
            <a:ext cx="1752600" cy="22098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Lateral”march</a:t>
            </a:r>
            <a:r>
              <a:rPr lang="en-US" sz="1600" b="1" dirty="0">
                <a:solidFill>
                  <a:schemeClr val="tx1"/>
                </a:solidFill>
              </a:rPr>
              <a:t>”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Linear “march”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Linear “skip”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Lateral skip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239000" y="2362200"/>
            <a:ext cx="1600200" cy="213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“Pogo”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“Pogo cu </a:t>
            </a:r>
            <a:r>
              <a:rPr lang="en-US" sz="1600" b="1" dirty="0" err="1">
                <a:solidFill>
                  <a:schemeClr val="tx1"/>
                </a:solidFill>
              </a:rPr>
              <a:t>rasucire</a:t>
            </a:r>
            <a:r>
              <a:rPr lang="en-US" sz="1600" b="1" dirty="0">
                <a:solidFill>
                  <a:schemeClr val="tx1"/>
                </a:solidFill>
              </a:rPr>
              <a:t>”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“Pogo” lateral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l="-5000" t="-25000" r="-8000" b="-3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/>
              <a:t>PLANIFICARE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38200" y="1295400"/>
            <a:ext cx="22860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Exercitiu</a:t>
            </a:r>
            <a:endParaRPr lang="en-US" b="1" dirty="0"/>
          </a:p>
        </p:txBody>
      </p:sp>
      <p:sp>
        <p:nvSpPr>
          <p:cNvPr id="5" name="Rectangle 4"/>
          <p:cNvSpPr/>
          <p:nvPr/>
        </p:nvSpPr>
        <p:spPr>
          <a:xfrm>
            <a:off x="4267200" y="1295400"/>
            <a:ext cx="16764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Miscari</a:t>
            </a:r>
            <a:endParaRPr lang="en-US" b="1" dirty="0"/>
          </a:p>
        </p:txBody>
      </p:sp>
      <p:sp>
        <p:nvSpPr>
          <p:cNvPr id="6" name="Rectangle 5"/>
          <p:cNvSpPr/>
          <p:nvPr/>
        </p:nvSpPr>
        <p:spPr>
          <a:xfrm>
            <a:off x="6858000" y="1295400"/>
            <a:ext cx="16002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Set/Rep</a:t>
            </a:r>
          </a:p>
        </p:txBody>
      </p:sp>
      <p:sp>
        <p:nvSpPr>
          <p:cNvPr id="7" name="Rectangle 6"/>
          <p:cNvSpPr/>
          <p:nvPr/>
        </p:nvSpPr>
        <p:spPr>
          <a:xfrm>
            <a:off x="838200" y="2209800"/>
            <a:ext cx="2286000" cy="5334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Activeaza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(hip activation</a:t>
            </a:r>
            <a:r>
              <a:rPr lang="en-US" sz="12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838200" y="3048000"/>
            <a:ext cx="2286000" cy="5334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Mobilizeaza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sz="1200" dirty="0">
                <a:solidFill>
                  <a:schemeClr val="tx1"/>
                </a:solidFill>
              </a:rPr>
              <a:t>(</a:t>
            </a:r>
            <a:r>
              <a:rPr lang="en-US" sz="1200" dirty="0" err="1">
                <a:solidFill>
                  <a:schemeClr val="tx1"/>
                </a:solidFill>
              </a:rPr>
              <a:t>dinamic</a:t>
            </a:r>
            <a:r>
              <a:rPr lang="en-US" sz="1200" dirty="0">
                <a:solidFill>
                  <a:schemeClr val="tx1"/>
                </a:solidFill>
              </a:rPr>
              <a:t> stretching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9" name="Rectangle 8"/>
          <p:cNvSpPr/>
          <p:nvPr/>
        </p:nvSpPr>
        <p:spPr>
          <a:xfrm>
            <a:off x="838200" y="4038600"/>
            <a:ext cx="2286000" cy="6096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Integreaza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(movement integration</a:t>
            </a:r>
            <a:r>
              <a:rPr lang="en-US" sz="1200" b="1" dirty="0"/>
              <a:t>)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4400" y="5257800"/>
            <a:ext cx="2209800" cy="60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Activare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neuronala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(neural activation</a:t>
            </a:r>
            <a:r>
              <a:rPr lang="en-US" b="1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267200" y="2286000"/>
            <a:ext cx="1676400" cy="533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2-4 </a:t>
            </a:r>
            <a:r>
              <a:rPr lang="en-US" sz="1600" b="1" dirty="0" err="1"/>
              <a:t>miscari</a:t>
            </a:r>
            <a:endParaRPr lang="en-US" sz="1600" b="1" dirty="0"/>
          </a:p>
        </p:txBody>
      </p:sp>
      <p:sp>
        <p:nvSpPr>
          <p:cNvPr id="12" name="Rectangle 11"/>
          <p:cNvSpPr/>
          <p:nvPr/>
        </p:nvSpPr>
        <p:spPr>
          <a:xfrm>
            <a:off x="4267200" y="3124200"/>
            <a:ext cx="1676400" cy="5334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4-6 </a:t>
            </a:r>
            <a:r>
              <a:rPr lang="en-US" sz="1600" b="1" dirty="0" err="1"/>
              <a:t>miscari</a:t>
            </a:r>
            <a:endParaRPr lang="en-US" sz="1600" b="1" dirty="0"/>
          </a:p>
        </p:txBody>
      </p:sp>
      <p:sp>
        <p:nvSpPr>
          <p:cNvPr id="13" name="Rectangle 12"/>
          <p:cNvSpPr/>
          <p:nvPr/>
        </p:nvSpPr>
        <p:spPr>
          <a:xfrm>
            <a:off x="4267200" y="4114800"/>
            <a:ext cx="1676400" cy="53340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4-6 </a:t>
            </a:r>
            <a:r>
              <a:rPr lang="en-US" sz="1600" b="1" dirty="0" err="1"/>
              <a:t>miscari</a:t>
            </a:r>
            <a:endParaRPr lang="en-US" sz="1600" b="1" dirty="0"/>
          </a:p>
        </p:txBody>
      </p:sp>
      <p:sp>
        <p:nvSpPr>
          <p:cNvPr id="14" name="Rectangle 13"/>
          <p:cNvSpPr/>
          <p:nvPr/>
        </p:nvSpPr>
        <p:spPr>
          <a:xfrm>
            <a:off x="4343400" y="5257800"/>
            <a:ext cx="1600200" cy="6096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3-5 </a:t>
            </a:r>
            <a:r>
              <a:rPr lang="en-US" sz="1600" b="1" dirty="0" err="1"/>
              <a:t>miscari</a:t>
            </a:r>
            <a:endParaRPr lang="en-US" sz="1600" b="1" dirty="0"/>
          </a:p>
        </p:txBody>
      </p:sp>
      <p:sp>
        <p:nvSpPr>
          <p:cNvPr id="15" name="Rectangle 14"/>
          <p:cNvSpPr/>
          <p:nvPr/>
        </p:nvSpPr>
        <p:spPr>
          <a:xfrm>
            <a:off x="6934200" y="2286000"/>
            <a:ext cx="1524000" cy="533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1-3 </a:t>
            </a:r>
            <a:r>
              <a:rPr lang="en-US" sz="1600" b="1" dirty="0" err="1"/>
              <a:t>seturi</a:t>
            </a:r>
            <a:endParaRPr lang="en-US" sz="1600" b="1" dirty="0"/>
          </a:p>
          <a:p>
            <a:pPr algn="ctr"/>
            <a:r>
              <a:rPr lang="en-US" sz="1600" b="1" dirty="0"/>
              <a:t>10-15 reps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934200" y="3124200"/>
            <a:ext cx="1600200" cy="5334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1-3 </a:t>
            </a:r>
            <a:r>
              <a:rPr lang="en-US" sz="1600" b="1" dirty="0" err="1"/>
              <a:t>seturi</a:t>
            </a:r>
            <a:endParaRPr lang="en-US" sz="1600" b="1" dirty="0"/>
          </a:p>
          <a:p>
            <a:pPr algn="ctr"/>
            <a:r>
              <a:rPr lang="en-US" sz="1600" b="1" dirty="0"/>
              <a:t>6-8  reps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934200" y="4114800"/>
            <a:ext cx="1600200" cy="6096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1-3 </a:t>
            </a:r>
            <a:r>
              <a:rPr lang="en-US" sz="1600" b="1" dirty="0" err="1"/>
              <a:t>seturi</a:t>
            </a:r>
            <a:endParaRPr lang="en-US" sz="1600" b="1" dirty="0"/>
          </a:p>
          <a:p>
            <a:pPr algn="ctr"/>
            <a:r>
              <a:rPr lang="en-US" sz="1600" b="1" dirty="0"/>
              <a:t>10-15m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010400" y="5257800"/>
            <a:ext cx="1524000" cy="6096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1-3 </a:t>
            </a:r>
            <a:r>
              <a:rPr lang="en-US" sz="1600" b="1" dirty="0" err="1"/>
              <a:t>setur</a:t>
            </a:r>
            <a:endParaRPr lang="en-US" sz="1600" b="1" dirty="0"/>
          </a:p>
          <a:p>
            <a:pPr algn="ctr"/>
            <a:r>
              <a:rPr lang="en-US" sz="1600" b="1" dirty="0"/>
              <a:t>5-15 sec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l="-14000" r="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/>
              <a:t>DURATA INCALZIRII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229600" cy="4983163"/>
          </a:xfrm>
        </p:spPr>
        <p:txBody>
          <a:bodyPr/>
          <a:lstStyle/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Right Arrow 3"/>
          <p:cNvSpPr/>
          <p:nvPr/>
        </p:nvSpPr>
        <p:spPr>
          <a:xfrm>
            <a:off x="1295400" y="1828800"/>
            <a:ext cx="6477000" cy="685800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SESIUNE</a:t>
            </a:r>
          </a:p>
        </p:txBody>
      </p:sp>
      <p:sp>
        <p:nvSpPr>
          <p:cNvPr id="5" name="Right Arrow 4"/>
          <p:cNvSpPr/>
          <p:nvPr/>
        </p:nvSpPr>
        <p:spPr>
          <a:xfrm>
            <a:off x="1295400" y="3581400"/>
            <a:ext cx="6553200" cy="762000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CAPACITATEA SPORTIVULUI</a:t>
            </a:r>
          </a:p>
        </p:txBody>
      </p:sp>
      <p:sp>
        <p:nvSpPr>
          <p:cNvPr id="6" name="Right Arrow 5"/>
          <p:cNvSpPr/>
          <p:nvPr/>
        </p:nvSpPr>
        <p:spPr>
          <a:xfrm>
            <a:off x="1295400" y="5257800"/>
            <a:ext cx="6553200" cy="685800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TIMP</a:t>
            </a:r>
          </a:p>
        </p:txBody>
      </p:sp>
      <p:sp>
        <p:nvSpPr>
          <p:cNvPr id="7" name="Rectangle 6"/>
          <p:cNvSpPr/>
          <p:nvPr/>
        </p:nvSpPr>
        <p:spPr>
          <a:xfrm>
            <a:off x="1295400" y="1219200"/>
            <a:ext cx="11430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/>
              <a:t>INTENSITATE</a:t>
            </a:r>
          </a:p>
          <a:p>
            <a:pPr algn="ctr"/>
            <a:r>
              <a:rPr lang="en-US" sz="1200" dirty="0"/>
              <a:t>MICA</a:t>
            </a:r>
          </a:p>
        </p:txBody>
      </p:sp>
      <p:sp>
        <p:nvSpPr>
          <p:cNvPr id="8" name="Rectangle 7"/>
          <p:cNvSpPr/>
          <p:nvPr/>
        </p:nvSpPr>
        <p:spPr>
          <a:xfrm>
            <a:off x="6705600" y="1219200"/>
            <a:ext cx="1143000" cy="533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/>
              <a:t>INTENSITATE</a:t>
            </a:r>
          </a:p>
          <a:p>
            <a:pPr algn="ctr"/>
            <a:r>
              <a:rPr lang="en-US" sz="1200" dirty="0"/>
              <a:t>MARE</a:t>
            </a:r>
          </a:p>
        </p:txBody>
      </p:sp>
      <p:sp>
        <p:nvSpPr>
          <p:cNvPr id="10" name="Rectangle 9"/>
          <p:cNvSpPr/>
          <p:nvPr/>
        </p:nvSpPr>
        <p:spPr>
          <a:xfrm>
            <a:off x="1295400" y="3048000"/>
            <a:ext cx="914400" cy="381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MARE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295400" y="4800600"/>
            <a:ext cx="9144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10-15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58000" y="4724400"/>
            <a:ext cx="9144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20-30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858000" y="3048000"/>
            <a:ext cx="914400" cy="381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MICA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/>
              <a:t>PROGRESIE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066800"/>
          <a:ext cx="82296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1000" r="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53200" cy="1143000"/>
          </a:xfrm>
        </p:spPr>
        <p:txBody>
          <a:bodyPr/>
          <a:lstStyle/>
          <a:p>
            <a:r>
              <a:rPr lang="en-US" b="1" dirty="0"/>
              <a:t>             VA MULTUMESC!</a:t>
            </a:r>
          </a:p>
        </p:txBody>
      </p:sp>
      <p:pic>
        <p:nvPicPr>
          <p:cNvPr id="4" name="Content Placeholder 3" descr="mail_invitacion_blog_e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114800" y="5105400"/>
            <a:ext cx="1219200" cy="609600"/>
          </a:xfrm>
        </p:spPr>
      </p:pic>
      <p:sp>
        <p:nvSpPr>
          <p:cNvPr id="5" name="TextBox 4"/>
          <p:cNvSpPr txBox="1"/>
          <p:nvPr/>
        </p:nvSpPr>
        <p:spPr>
          <a:xfrm>
            <a:off x="5334000" y="5257800"/>
            <a:ext cx="3241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stefan_ciuntu@yahoo.com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400" y="4343401"/>
            <a:ext cx="3429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#</a:t>
            </a:r>
            <a:r>
              <a:rPr lang="en-US" sz="3200" dirty="0" err="1"/>
              <a:t>simplu</a:t>
            </a:r>
            <a:r>
              <a:rPr lang="en-US" sz="3200" dirty="0"/>
              <a:t> </a:t>
            </a:r>
            <a:r>
              <a:rPr lang="en-US" sz="3200" dirty="0" err="1"/>
              <a:t>si</a:t>
            </a:r>
            <a:r>
              <a:rPr lang="en-US" sz="3200" dirty="0"/>
              <a:t> </a:t>
            </a:r>
            <a:r>
              <a:rPr lang="en-US" sz="3200" dirty="0" err="1"/>
              <a:t>eficient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4371</TotalTime>
  <Words>291</Words>
  <Application>Microsoft Macintosh PowerPoint</Application>
  <PresentationFormat>On-screen Show (4:3)</PresentationFormat>
  <Paragraphs>112</Paragraphs>
  <Slides>15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 </vt:lpstr>
      <vt:lpstr>SCOP</vt:lpstr>
      <vt:lpstr>INCALZIREA TRADITIONALA</vt:lpstr>
      <vt:lpstr>CELE 5 COMPONENTE </vt:lpstr>
      <vt:lpstr>COMPONENTELE INCALZIRII</vt:lpstr>
      <vt:lpstr>ACTIVEAZA</vt:lpstr>
      <vt:lpstr>DINAMIC STRETCHING</vt:lpstr>
      <vt:lpstr>INTEGREAZA</vt:lpstr>
      <vt:lpstr>ACTIVARE NEURONALA</vt:lpstr>
      <vt:lpstr>REACTIE</vt:lpstr>
      <vt:lpstr>EXERCITII</vt:lpstr>
      <vt:lpstr>PLANIFICARE</vt:lpstr>
      <vt:lpstr>DURATA INCALZIRII</vt:lpstr>
      <vt:lpstr>PROGRESIE</vt:lpstr>
      <vt:lpstr>             VA MULTUMESC!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INCALZIRE</dc:title>
  <dc:creator>user</dc:creator>
  <cp:lastModifiedBy>cristina varzaru</cp:lastModifiedBy>
  <cp:revision>93</cp:revision>
  <dcterms:created xsi:type="dcterms:W3CDTF">2021-08-22T17:56:16Z</dcterms:created>
  <dcterms:modified xsi:type="dcterms:W3CDTF">2022-01-25T11:27:12Z</dcterms:modified>
</cp:coreProperties>
</file>